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62" r:id="rId4"/>
    <p:sldId id="257" r:id="rId5"/>
    <p:sldId id="258" r:id="rId6"/>
    <p:sldId id="259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F816C-090A-47D0-9B65-B0A076603E94}" type="datetimeFigureOut">
              <a:rPr lang="en-GB" smtClean="0"/>
              <a:t>16/06/2013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B68D0-4EEC-46FB-9173-C817BC820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72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B68D0-4EEC-46FB-9173-C817BC8206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787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B68D0-4EEC-46FB-9173-C817BC82066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312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F70B-CD00-43CE-B6CA-B4C7297FADFA}" type="datetimeFigureOut">
              <a:rPr lang="en-GB" smtClean="0"/>
              <a:t>16/06/2013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8E2-F92A-4D94-8EE1-6821DF1BB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15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F70B-CD00-43CE-B6CA-B4C7297FADFA}" type="datetimeFigureOut">
              <a:rPr lang="en-GB" smtClean="0"/>
              <a:t>16/06/2013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8E2-F92A-4D94-8EE1-6821DF1BB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58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F70B-CD00-43CE-B6CA-B4C7297FADFA}" type="datetimeFigureOut">
              <a:rPr lang="en-GB" smtClean="0"/>
              <a:t>16/06/2013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8E2-F92A-4D94-8EE1-6821DF1BB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65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F70B-CD00-43CE-B6CA-B4C7297FADFA}" type="datetimeFigureOut">
              <a:rPr lang="en-GB" smtClean="0"/>
              <a:t>16/06/2013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8E2-F92A-4D94-8EE1-6821DF1BB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10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F70B-CD00-43CE-B6CA-B4C7297FADFA}" type="datetimeFigureOut">
              <a:rPr lang="en-GB" smtClean="0"/>
              <a:t>16/06/2013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8E2-F92A-4D94-8EE1-6821DF1BB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1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F70B-CD00-43CE-B6CA-B4C7297FADFA}" type="datetimeFigureOut">
              <a:rPr lang="en-GB" smtClean="0"/>
              <a:t>16/06/2013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8E2-F92A-4D94-8EE1-6821DF1BB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F70B-CD00-43CE-B6CA-B4C7297FADFA}" type="datetimeFigureOut">
              <a:rPr lang="en-GB" smtClean="0"/>
              <a:t>16/06/2013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8E2-F92A-4D94-8EE1-6821DF1BB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53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F70B-CD00-43CE-B6CA-B4C7297FADFA}" type="datetimeFigureOut">
              <a:rPr lang="en-GB" smtClean="0"/>
              <a:t>16/06/2013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8E2-F92A-4D94-8EE1-6821DF1BB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05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F70B-CD00-43CE-B6CA-B4C7297FADFA}" type="datetimeFigureOut">
              <a:rPr lang="en-GB" smtClean="0"/>
              <a:t>16/06/2013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8E2-F92A-4D94-8EE1-6821DF1BB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F70B-CD00-43CE-B6CA-B4C7297FADFA}" type="datetimeFigureOut">
              <a:rPr lang="en-GB" smtClean="0"/>
              <a:t>16/06/2013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8E2-F92A-4D94-8EE1-6821DF1BB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5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F70B-CD00-43CE-B6CA-B4C7297FADFA}" type="datetimeFigureOut">
              <a:rPr lang="en-GB" smtClean="0"/>
              <a:t>16/06/2013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8E2-F92A-4D94-8EE1-6821DF1BB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0F70B-CD00-43CE-B6CA-B4C7297FADFA}" type="datetimeFigureOut">
              <a:rPr lang="en-GB" smtClean="0"/>
              <a:t>16/06/2013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368E2-F92A-4D94-8EE1-6821DF1BB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34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Clr>
                <a:srgbClr val="F0A22E"/>
              </a:buClr>
              <a:buSzPct val="70000"/>
              <a:buFontTx/>
              <a:buNone/>
              <a:defRPr/>
            </a:pPr>
            <a:r>
              <a:rPr lang="cs-CZ" b="1" dirty="0">
                <a:solidFill>
                  <a:srgbClr val="4E3B30"/>
                </a:solidFill>
                <a:latin typeface="Franklin Gothic Book"/>
              </a:rPr>
              <a:t>Výukový materiál zpracován v rámci projektu</a:t>
            </a:r>
          </a:p>
          <a:p>
            <a:pPr marL="0" indent="0" algn="ctr">
              <a:buClr>
                <a:srgbClr val="F0A22E"/>
              </a:buClr>
              <a:buSzPct val="70000"/>
              <a:buFontTx/>
              <a:buNone/>
              <a:defRPr/>
            </a:pPr>
            <a:r>
              <a:rPr lang="cs-CZ" b="1" dirty="0">
                <a:solidFill>
                  <a:srgbClr val="4E3B30"/>
                </a:solidFill>
                <a:latin typeface="Franklin Gothic Book"/>
              </a:rPr>
              <a:t>EU peníze školám</a:t>
            </a:r>
          </a:p>
          <a:p>
            <a:pPr marL="0" indent="0" algn="ctr">
              <a:buClr>
                <a:srgbClr val="F0A22E"/>
              </a:buClr>
              <a:buSzPct val="70000"/>
              <a:buFontTx/>
              <a:buNone/>
              <a:defRPr/>
            </a:pPr>
            <a:r>
              <a:rPr lang="cs-CZ" sz="2000" dirty="0">
                <a:solidFill>
                  <a:srgbClr val="4E3B30"/>
                </a:solidFill>
                <a:latin typeface="Franklin Gothic Book"/>
              </a:rPr>
              <a:t>Registrační číslo projektu: </a:t>
            </a:r>
            <a:r>
              <a:rPr lang="cs-CZ" sz="2000" dirty="0" smtClean="0">
                <a:solidFill>
                  <a:srgbClr val="4E3B30"/>
                </a:solidFill>
                <a:latin typeface="Franklin Gothic Book"/>
              </a:rPr>
              <a:t>CZ.1.7/1.4.00/21.2633</a:t>
            </a:r>
            <a:endParaRPr lang="cs-CZ" sz="2000" dirty="0">
              <a:solidFill>
                <a:srgbClr val="4E3B30"/>
              </a:solidFill>
              <a:latin typeface="Franklin Gothic Book"/>
            </a:endParaRPr>
          </a:p>
          <a:p>
            <a:pPr marL="0" indent="0">
              <a:buClr>
                <a:srgbClr val="F0A22E"/>
              </a:buClr>
              <a:buSzPct val="70000"/>
              <a:buFontTx/>
              <a:buNone/>
              <a:defRPr/>
            </a:pPr>
            <a:r>
              <a:rPr lang="cs-CZ" sz="2000" dirty="0">
                <a:solidFill>
                  <a:srgbClr val="4E3B30"/>
                </a:solidFill>
                <a:latin typeface="Franklin Gothic Book"/>
              </a:rPr>
              <a:t>Šablona: III/2					</a:t>
            </a:r>
            <a:r>
              <a:rPr lang="cs-CZ" sz="2000" dirty="0" smtClean="0">
                <a:solidFill>
                  <a:srgbClr val="4E3B30"/>
                </a:solidFill>
                <a:latin typeface="Franklin Gothic Book"/>
              </a:rPr>
              <a:t>VY_32_INOVACE_120</a:t>
            </a:r>
            <a:endParaRPr lang="cs-CZ" sz="2000" dirty="0">
              <a:solidFill>
                <a:srgbClr val="4E3B30"/>
              </a:solidFill>
              <a:latin typeface="Franklin Gothic Book"/>
            </a:endParaRPr>
          </a:p>
          <a:p>
            <a:pPr marL="0" indent="0">
              <a:buClr>
                <a:srgbClr val="F0A22E"/>
              </a:buClr>
              <a:buSzPct val="70000"/>
              <a:buFontTx/>
              <a:buNone/>
              <a:defRPr/>
            </a:pPr>
            <a:endParaRPr lang="cs-CZ" sz="2000" dirty="0">
              <a:solidFill>
                <a:srgbClr val="4E3B30"/>
              </a:solidFill>
              <a:latin typeface="Franklin Gothic Book"/>
            </a:endParaRPr>
          </a:p>
          <a:p>
            <a:pPr marL="0" indent="0">
              <a:buClr>
                <a:srgbClr val="F0A22E"/>
              </a:buClr>
              <a:buSzPct val="70000"/>
              <a:buFontTx/>
              <a:buNone/>
              <a:defRPr/>
            </a:pPr>
            <a:r>
              <a:rPr lang="cs-CZ" sz="2000" dirty="0">
                <a:solidFill>
                  <a:srgbClr val="4E3B30"/>
                </a:solidFill>
                <a:latin typeface="Franklin Gothic Book"/>
              </a:rPr>
              <a:t>Vzdělávací oblast: Člověk a společnost</a:t>
            </a:r>
          </a:p>
          <a:p>
            <a:pPr marL="0" indent="0">
              <a:buClr>
                <a:srgbClr val="F0A22E"/>
              </a:buClr>
              <a:buSzPct val="70000"/>
              <a:buFontTx/>
              <a:buNone/>
              <a:defRPr/>
            </a:pPr>
            <a:r>
              <a:rPr lang="cs-CZ" sz="2000" dirty="0">
                <a:solidFill>
                  <a:srgbClr val="4E3B30"/>
                </a:solidFill>
                <a:latin typeface="Franklin Gothic Book"/>
              </a:rPr>
              <a:t>Vzdělávací obor: Dějepis</a:t>
            </a:r>
          </a:p>
          <a:p>
            <a:pPr marL="0" indent="0">
              <a:buClr>
                <a:srgbClr val="F0A22E"/>
              </a:buClr>
              <a:buSzPct val="70000"/>
              <a:buFontTx/>
              <a:buNone/>
              <a:defRPr/>
            </a:pPr>
            <a:r>
              <a:rPr lang="cs-CZ" sz="2000" dirty="0" smtClean="0">
                <a:solidFill>
                  <a:srgbClr val="4E3B30"/>
                </a:solidFill>
                <a:latin typeface="Franklin Gothic Book"/>
              </a:rPr>
              <a:t>Tematický </a:t>
            </a:r>
            <a:r>
              <a:rPr lang="cs-CZ" sz="2000" dirty="0">
                <a:solidFill>
                  <a:srgbClr val="4E3B30"/>
                </a:solidFill>
                <a:latin typeface="Franklin Gothic Book"/>
              </a:rPr>
              <a:t>okruh: </a:t>
            </a:r>
            <a:r>
              <a:rPr lang="cs-CZ" sz="2000" dirty="0" smtClean="0">
                <a:solidFill>
                  <a:srgbClr val="4E3B30"/>
                </a:solidFill>
                <a:latin typeface="Franklin Gothic Book"/>
              </a:rPr>
              <a:t>Novověk</a:t>
            </a:r>
            <a:endParaRPr lang="cs-CZ" sz="2000" dirty="0">
              <a:solidFill>
                <a:srgbClr val="4E3B30"/>
              </a:solidFill>
              <a:latin typeface="Franklin Gothic Book"/>
            </a:endParaRPr>
          </a:p>
          <a:p>
            <a:pPr marL="0" indent="0">
              <a:buClr>
                <a:srgbClr val="F0A22E"/>
              </a:buClr>
              <a:buSzPct val="70000"/>
              <a:buFontTx/>
              <a:buNone/>
              <a:defRPr/>
            </a:pPr>
            <a:r>
              <a:rPr lang="cs-CZ" sz="2000" dirty="0">
                <a:solidFill>
                  <a:srgbClr val="4E3B30"/>
                </a:solidFill>
                <a:latin typeface="Franklin Gothic Book"/>
              </a:rPr>
              <a:t>Téma: </a:t>
            </a:r>
            <a:r>
              <a:rPr lang="cs-CZ" sz="2000" dirty="0" smtClean="0">
                <a:solidFill>
                  <a:srgbClr val="4E3B30"/>
                </a:solidFill>
                <a:latin typeface="Franklin Gothic Book"/>
              </a:rPr>
              <a:t>České stavovské povstání a bitva na Bílé hoře</a:t>
            </a:r>
            <a:endParaRPr lang="cs-CZ" sz="2000" dirty="0">
              <a:solidFill>
                <a:srgbClr val="4E3B30"/>
              </a:solidFill>
              <a:latin typeface="Franklin Gothic Book"/>
            </a:endParaRPr>
          </a:p>
          <a:p>
            <a:pPr marL="0" indent="0">
              <a:buClr>
                <a:srgbClr val="F0A22E"/>
              </a:buClr>
              <a:buSzPct val="70000"/>
              <a:buFontTx/>
              <a:buNone/>
              <a:defRPr/>
            </a:pPr>
            <a:r>
              <a:rPr lang="cs-CZ" sz="2000" dirty="0">
                <a:solidFill>
                  <a:srgbClr val="4E3B30"/>
                </a:solidFill>
                <a:latin typeface="Franklin Gothic Book"/>
              </a:rPr>
              <a:t>Anotace: </a:t>
            </a:r>
            <a:r>
              <a:rPr lang="cs-CZ" sz="2000" dirty="0" smtClean="0">
                <a:solidFill>
                  <a:srgbClr val="4E3B30"/>
                </a:solidFill>
                <a:latin typeface="Franklin Gothic Book"/>
              </a:rPr>
              <a:t>stavovské povstání,  průběh bitvy, důsledky</a:t>
            </a:r>
            <a:endParaRPr lang="cs-CZ" sz="2000" dirty="0" smtClean="0">
              <a:solidFill>
                <a:srgbClr val="4E3B30"/>
              </a:solidFill>
              <a:latin typeface="Franklin Gothic Book"/>
            </a:endParaRPr>
          </a:p>
          <a:p>
            <a:pPr marL="0" indent="0">
              <a:buClr>
                <a:srgbClr val="F0A22E"/>
              </a:buClr>
              <a:buSzPct val="70000"/>
              <a:buFontTx/>
              <a:buNone/>
              <a:defRPr/>
            </a:pPr>
            <a:r>
              <a:rPr lang="cs-CZ" sz="2000" dirty="0" smtClean="0">
                <a:solidFill>
                  <a:srgbClr val="4E3B30"/>
                </a:solidFill>
                <a:latin typeface="Franklin Gothic Book"/>
              </a:rPr>
              <a:t>Autor</a:t>
            </a:r>
            <a:r>
              <a:rPr lang="cs-CZ" sz="2000" dirty="0">
                <a:solidFill>
                  <a:srgbClr val="4E3B30"/>
                </a:solidFill>
                <a:latin typeface="Franklin Gothic Book"/>
              </a:rPr>
              <a:t>: Mgr. </a:t>
            </a:r>
            <a:r>
              <a:rPr lang="cs-CZ" sz="2000" dirty="0" smtClean="0">
                <a:solidFill>
                  <a:srgbClr val="4E3B30"/>
                </a:solidFill>
                <a:latin typeface="Franklin Gothic Book"/>
              </a:rPr>
              <a:t>Karolína </a:t>
            </a:r>
            <a:r>
              <a:rPr lang="cs-CZ" sz="2000" dirty="0" err="1" smtClean="0">
                <a:solidFill>
                  <a:srgbClr val="4E3B30"/>
                </a:solidFill>
                <a:latin typeface="Franklin Gothic Book"/>
              </a:rPr>
              <a:t>Mitísková</a:t>
            </a:r>
            <a:r>
              <a:rPr lang="cs-CZ" sz="2000" dirty="0" smtClean="0">
                <a:solidFill>
                  <a:srgbClr val="4E3B30"/>
                </a:solidFill>
                <a:latin typeface="Franklin Gothic Book"/>
              </a:rPr>
              <a:t>       </a:t>
            </a:r>
            <a:r>
              <a:rPr lang="cs-CZ" sz="2000" dirty="0">
                <a:solidFill>
                  <a:srgbClr val="4E3B30"/>
                </a:solidFill>
                <a:latin typeface="Franklin Gothic Book"/>
              </a:rPr>
              <a:t>Škola: </a:t>
            </a:r>
            <a:r>
              <a:rPr lang="cs-CZ" sz="2000" dirty="0" smtClean="0">
                <a:solidFill>
                  <a:srgbClr val="4E3B30"/>
                </a:solidFill>
                <a:latin typeface="Franklin Gothic Book"/>
              </a:rPr>
              <a:t>1.ZŠ T. G. Masaryka Milevsko,   </a:t>
            </a:r>
          </a:p>
          <a:p>
            <a:pPr marL="0" indent="0">
              <a:buClr>
                <a:srgbClr val="F0A22E"/>
              </a:buClr>
              <a:buSzPct val="70000"/>
              <a:buFontTx/>
              <a:buNone/>
              <a:defRPr/>
            </a:pPr>
            <a:r>
              <a:rPr lang="cs-CZ" sz="2000" smtClean="0">
                <a:solidFill>
                  <a:srgbClr val="4E3B30"/>
                </a:solidFill>
                <a:latin typeface="Franklin Gothic Book"/>
              </a:rPr>
              <a:t>                                                                     </a:t>
            </a:r>
            <a:r>
              <a:rPr lang="cs-CZ" sz="2000" smtClean="0">
                <a:solidFill>
                  <a:srgbClr val="4E3B30"/>
                </a:solidFill>
                <a:latin typeface="Franklin Gothic Book"/>
              </a:rPr>
              <a:t>Jeřábkova </a:t>
            </a:r>
            <a:r>
              <a:rPr lang="cs-CZ" sz="2000" dirty="0" smtClean="0">
                <a:solidFill>
                  <a:srgbClr val="4E3B30"/>
                </a:solidFill>
                <a:latin typeface="Franklin Gothic Book"/>
              </a:rPr>
              <a:t>690, Milevsko</a:t>
            </a:r>
          </a:p>
          <a:p>
            <a:pPr marL="0" indent="0">
              <a:buClr>
                <a:srgbClr val="F0A22E"/>
              </a:buClr>
              <a:buSzPct val="70000"/>
              <a:buFontTx/>
              <a:buNone/>
              <a:defRPr/>
            </a:pPr>
            <a:r>
              <a:rPr lang="cs-CZ" sz="2000" dirty="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cs-CZ" sz="2000" dirty="0" smtClean="0">
                <a:solidFill>
                  <a:srgbClr val="4E3B30"/>
                </a:solidFill>
                <a:latin typeface="Franklin Gothic Book"/>
              </a:rPr>
              <a:t>                                                                   </a:t>
            </a:r>
            <a:endParaRPr lang="cs-CZ" sz="2000" dirty="0">
              <a:solidFill>
                <a:srgbClr val="4E3B30"/>
              </a:solidFill>
              <a:latin typeface="Franklin Gothic Book"/>
            </a:endParaRPr>
          </a:p>
          <a:p>
            <a:pPr marL="0" indent="0">
              <a:buClr>
                <a:srgbClr val="F0A22E"/>
              </a:buClr>
              <a:buSzPct val="70000"/>
              <a:buFontTx/>
              <a:buNone/>
              <a:defRPr/>
            </a:pPr>
            <a:r>
              <a:rPr lang="cs-CZ" sz="2000" dirty="0">
                <a:solidFill>
                  <a:srgbClr val="4E3B30"/>
                </a:solidFill>
                <a:latin typeface="Franklin Gothic Book"/>
              </a:rPr>
              <a:t>Datum vytvoření: </a:t>
            </a:r>
            <a:r>
              <a:rPr lang="cs-CZ" sz="2000" dirty="0" smtClean="0">
                <a:solidFill>
                  <a:srgbClr val="4E3B30"/>
                </a:solidFill>
                <a:latin typeface="Franklin Gothic Book"/>
              </a:rPr>
              <a:t>28</a:t>
            </a:r>
            <a:r>
              <a:rPr lang="cs-CZ" sz="2000" dirty="0" smtClean="0">
                <a:solidFill>
                  <a:srgbClr val="4E3B30"/>
                </a:solidFill>
                <a:latin typeface="Franklin Gothic Book"/>
              </a:rPr>
              <a:t>.05.2013</a:t>
            </a:r>
            <a:endParaRPr lang="cs-CZ" sz="2000" dirty="0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04813"/>
            <a:ext cx="482917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9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České stavovské povstání</a:t>
            </a:r>
            <a:br>
              <a:rPr lang="cs-CZ" dirty="0" smtClean="0"/>
            </a:br>
            <a:r>
              <a:rPr lang="cs-CZ" b="1" dirty="0" smtClean="0"/>
              <a:t>Bitva na Bílé hoře</a:t>
            </a:r>
            <a:endParaRPr lang="en-GB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8. 11. 1620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63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/>
              <a:t>České stavovské povstání</a:t>
            </a:r>
            <a:endParaRPr lang="en-GB" sz="40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Císař Matyáš vybral za svého nástupce Ferdinanda II., který byl znám svým ostrým vystupováním proti nekatolíkům.</a:t>
            </a:r>
          </a:p>
          <a:p>
            <a:pPr marL="0" indent="0">
              <a:buNone/>
            </a:pPr>
            <a:r>
              <a:rPr lang="cs-CZ" sz="2800" dirty="0" smtClean="0"/>
              <a:t>Katolíci v Čechách přestali dodržovat Rudolfův majestát.            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                </a:t>
            </a:r>
            <a:r>
              <a:rPr lang="cs-CZ" sz="2800" u="sng" dirty="0" smtClean="0"/>
              <a:t>defenestrace místodržících na Pražském hradě</a:t>
            </a:r>
          </a:p>
          <a:p>
            <a:pPr marL="0" indent="0">
              <a:buNone/>
            </a:pPr>
            <a:endParaRPr lang="cs-CZ" sz="2800" u="sng" dirty="0" smtClean="0"/>
          </a:p>
          <a:p>
            <a:pPr marL="0" indent="0">
              <a:buNone/>
            </a:pPr>
            <a:r>
              <a:rPr lang="cs-CZ" sz="2800" dirty="0" smtClean="0"/>
              <a:t>Tím začalo stavovské povstání a zároveň třicetiletá válka.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971600" y="3789040"/>
            <a:ext cx="720080" cy="34696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82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566738"/>
          </a:xfrm>
        </p:spPr>
        <p:txBody>
          <a:bodyPr>
            <a:noAutofit/>
          </a:bodyPr>
          <a:lstStyle/>
          <a:p>
            <a:r>
              <a:rPr lang="cs-CZ" sz="3200" dirty="0" smtClean="0"/>
              <a:t>Bitva na Bílé hoře   -  čeští stavové x císaři</a:t>
            </a:r>
            <a:endParaRPr lang="en-GB" sz="32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8" r="5788"/>
          <a:stretch>
            <a:fillRect/>
          </a:stretch>
        </p:blipFill>
        <p:spPr>
          <a:xfrm>
            <a:off x="971600" y="764704"/>
            <a:ext cx="7200800" cy="4690864"/>
          </a:xfrm>
        </p:spPr>
      </p:pic>
      <p:sp>
        <p:nvSpPr>
          <p:cNvPr id="9" name="Zástupný symbol pro text 8"/>
          <p:cNvSpPr>
            <a:spLocks noGrp="1"/>
          </p:cNvSpPr>
          <p:nvPr>
            <p:ph type="body" sz="half" idx="2"/>
          </p:nvPr>
        </p:nvSpPr>
        <p:spPr>
          <a:xfrm>
            <a:off x="467544" y="5373216"/>
            <a:ext cx="8424936" cy="1368152"/>
          </a:xfrm>
        </p:spPr>
        <p:txBody>
          <a:bodyPr>
            <a:noAutofit/>
          </a:bodyPr>
          <a:lstStyle/>
          <a:p>
            <a:r>
              <a:rPr lang="cs-CZ" sz="2000" dirty="0" smtClean="0"/>
              <a:t>České povstalecké vojsko zaujalo výhodné postavení, které dávalo naději na vítězství. Nepřítel totiž musel útočit  vzhůru do svahu.</a:t>
            </a:r>
          </a:p>
          <a:p>
            <a:r>
              <a:rPr lang="cs-CZ" sz="2000" u="sng" dirty="0" smtClean="0"/>
              <a:t>Pravé křídlo  </a:t>
            </a:r>
            <a:r>
              <a:rPr lang="cs-CZ" sz="2000" dirty="0" smtClean="0"/>
              <a:t>- zeď obory Hvězda                </a:t>
            </a:r>
            <a:r>
              <a:rPr lang="cs-CZ" sz="2000" u="sng" dirty="0" smtClean="0"/>
              <a:t>Levé křídlo</a:t>
            </a:r>
            <a:r>
              <a:rPr lang="cs-CZ" sz="2000" dirty="0" smtClean="0"/>
              <a:t> – chráněno strmým úbočím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                                   nad Motolem                                                              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862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0648"/>
            <a:ext cx="4896544" cy="6408712"/>
          </a:xfrm>
        </p:spPr>
      </p:pic>
      <p:sp>
        <p:nvSpPr>
          <p:cNvPr id="12" name="Zástupný symbol pro text 11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008313" cy="5793507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Obrázek 1</a:t>
            </a:r>
          </a:p>
          <a:p>
            <a:r>
              <a:rPr lang="cs-CZ" sz="1800" dirty="0" smtClean="0"/>
              <a:t>Levé křídlo českých pluků se zhroutilo poté, co  pěšáci, jimž  velitelé dlužili  žold utekli z bitvy.</a:t>
            </a:r>
          </a:p>
          <a:p>
            <a:r>
              <a:rPr lang="cs-CZ" sz="1800" dirty="0" smtClean="0"/>
              <a:t>Útok jízdy Kristiána z </a:t>
            </a:r>
            <a:r>
              <a:rPr lang="cs-CZ" sz="1800" dirty="0" err="1" smtClean="0"/>
              <a:t>Anhaltu</a:t>
            </a:r>
            <a:r>
              <a:rPr lang="cs-CZ" sz="1800" dirty="0" smtClean="0"/>
              <a:t> mladšího a následný protiútok polské katolické jízdy (v každé ruce šavle, uzda v zubech) skončil úprkem Anhaltových jezdců.</a:t>
            </a:r>
          </a:p>
          <a:p>
            <a:endParaRPr lang="cs-CZ" sz="1800" dirty="0"/>
          </a:p>
          <a:p>
            <a:r>
              <a:rPr lang="cs-CZ" sz="1800" b="1" dirty="0" smtClean="0"/>
              <a:t>Obrázek 2</a:t>
            </a:r>
          </a:p>
          <a:p>
            <a:r>
              <a:rPr lang="cs-CZ" sz="1800" dirty="0" smtClean="0"/>
              <a:t>Katoličtí pěšáci vyrazili do závěrečného protiútoku. Povstalecké vojsko se zmateně rozprchlo. U zdi obory Hvězda zůstal v obklíčení  český pluk.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526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???</a:t>
            </a:r>
            <a:endParaRPr lang="en-GB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dirty="0" smtClean="0">
                <a:latin typeface="Kristen ITC" pitchFamily="66" charset="0"/>
              </a:rPr>
              <a:t>Zkus uhodnout, jak dlouho trvala samotná bitva?</a:t>
            </a:r>
          </a:p>
          <a:p>
            <a:pPr marL="0" indent="0">
              <a:buNone/>
            </a:pPr>
            <a:endParaRPr lang="cs-CZ" sz="4400" dirty="0" smtClean="0"/>
          </a:p>
          <a:p>
            <a:pPr marL="0" indent="0" algn="ctr">
              <a:buNone/>
            </a:pPr>
            <a:r>
              <a:rPr lang="cs-CZ" sz="4400" dirty="0" smtClean="0">
                <a:latin typeface="Kristen ITC" pitchFamily="66" charset="0"/>
              </a:rPr>
              <a:t>2 hodiny.</a:t>
            </a:r>
            <a:endParaRPr lang="cs-CZ" sz="4400" dirty="0">
              <a:latin typeface="Kristen ITC" pitchFamily="66" charset="0"/>
            </a:endParaRPr>
          </a:p>
          <a:p>
            <a:pPr marL="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97669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8"/>
            <a:ext cx="3444240" cy="2112264"/>
          </a:xfrm>
        </p:spPr>
      </p:pic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1554187"/>
          </a:xfrm>
        </p:spPr>
        <p:txBody>
          <a:bodyPr>
            <a:normAutofit/>
          </a:bodyPr>
          <a:lstStyle/>
          <a:p>
            <a:r>
              <a:rPr lang="cs-CZ" sz="4000" dirty="0" smtClean="0"/>
              <a:t>Mušketýři</a:t>
            </a:r>
          </a:p>
          <a:p>
            <a:r>
              <a:rPr lang="cs-CZ" sz="4000" dirty="0" err="1" smtClean="0"/>
              <a:t>Pikenýři</a:t>
            </a:r>
            <a:endParaRPr lang="en-GB" sz="4000" dirty="0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36912"/>
            <a:ext cx="7848872" cy="3960440"/>
          </a:xfrm>
        </p:spPr>
      </p:pic>
    </p:spTree>
    <p:extLst>
      <p:ext uri="{BB962C8B-B14F-4D97-AF65-F5344CB8AC3E}">
        <p14:creationId xmlns:p14="http://schemas.microsoft.com/office/powerpoint/2010/main" val="142725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Ú</a:t>
            </a:r>
            <a:r>
              <a:rPr lang="cs-CZ" dirty="0" smtClean="0"/>
              <a:t>častníci povstání byli Ferdinandem tvrdě potrestáni.</a:t>
            </a:r>
          </a:p>
          <a:p>
            <a:pPr marL="0" indent="0">
              <a:buNone/>
            </a:pPr>
            <a:r>
              <a:rPr lang="cs-CZ" dirty="0" smtClean="0"/>
              <a:t>Celkem </a:t>
            </a:r>
            <a:r>
              <a:rPr lang="cs-CZ" u="sng" dirty="0" smtClean="0"/>
              <a:t>27</a:t>
            </a:r>
            <a:r>
              <a:rPr lang="cs-CZ" dirty="0" smtClean="0"/>
              <a:t> z nich bylo </a:t>
            </a:r>
            <a:r>
              <a:rPr lang="cs-CZ" u="sng" dirty="0" smtClean="0"/>
              <a:t>odsouzeno k trestu smrti</a:t>
            </a:r>
            <a:r>
              <a:rPr lang="cs-CZ" dirty="0" smtClean="0"/>
              <a:t> a popraveno na Staroměstském náměstí 21.6.1621.</a:t>
            </a:r>
          </a:p>
          <a:p>
            <a:pPr marL="0" indent="0">
              <a:buNone/>
            </a:pPr>
            <a:r>
              <a:rPr lang="cs-CZ" dirty="0" smtClean="0"/>
              <a:t>Byl vydán nový zemský zákoník</a:t>
            </a:r>
          </a:p>
          <a:p>
            <a:pPr marL="0" indent="0">
              <a:buNone/>
            </a:pPr>
            <a:r>
              <a:rPr lang="cs-CZ" b="1" dirty="0" smtClean="0"/>
              <a:t>                Obnovené zřízení zemské</a:t>
            </a:r>
          </a:p>
          <a:p>
            <a:r>
              <a:rPr lang="cs-CZ" dirty="0" smtClean="0"/>
              <a:t>povolené jen katolické náboženství</a:t>
            </a:r>
          </a:p>
          <a:p>
            <a:r>
              <a:rPr lang="cs-CZ" dirty="0" smtClean="0"/>
              <a:t>Habsburkové dědičně na českém trůně</a:t>
            </a:r>
          </a:p>
          <a:p>
            <a:r>
              <a:rPr lang="cs-CZ" dirty="0" smtClean="0"/>
              <a:t>omezení moci stavů</a:t>
            </a:r>
          </a:p>
          <a:p>
            <a:r>
              <a:rPr lang="cs-CZ" dirty="0" smtClean="0"/>
              <a:t>němčina zrovnoprávněna s češtinou</a:t>
            </a:r>
            <a:endParaRPr lang="en-GB" dirty="0"/>
          </a:p>
        </p:txBody>
      </p:sp>
      <p:sp>
        <p:nvSpPr>
          <p:cNvPr id="4" name="Obdélník 3"/>
          <p:cNvSpPr/>
          <p:nvPr/>
        </p:nvSpPr>
        <p:spPr>
          <a:xfrm>
            <a:off x="1979712" y="3784002"/>
            <a:ext cx="4392488" cy="45719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6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cs-CZ" sz="3400" dirty="0"/>
              <a:t>Použité zdroje:</a:t>
            </a:r>
          </a:p>
          <a:p>
            <a:pPr marL="0" indent="0">
              <a:buFontTx/>
              <a:buNone/>
            </a:pPr>
            <a:r>
              <a:rPr lang="cs-CZ" sz="1600" dirty="0"/>
              <a:t>Válková, V. Dějepis, Středověk pro základní školy. 1. vyd. Praha: SPN – pedagogické nakladatelství, akciová společnost, 2007. s. </a:t>
            </a:r>
            <a:r>
              <a:rPr lang="cs-CZ" sz="1600" dirty="0" smtClean="0"/>
              <a:t>147 - 149.</a:t>
            </a:r>
            <a:endParaRPr lang="cs-CZ" sz="1600" dirty="0"/>
          </a:p>
          <a:p>
            <a:pPr marL="0" indent="0">
              <a:buFontTx/>
              <a:buNone/>
            </a:pPr>
            <a:r>
              <a:rPr lang="cs-CZ" sz="1600" dirty="0"/>
              <a:t>ISBN 978-80-7235-373-6</a:t>
            </a:r>
          </a:p>
          <a:p>
            <a:pPr marL="0" indent="0">
              <a:buNone/>
            </a:pPr>
            <a:r>
              <a:rPr lang="cs-CZ" dirty="0" smtClean="0"/>
              <a:t>Obrazový materiál:</a:t>
            </a:r>
          </a:p>
          <a:p>
            <a:pPr marL="0" indent="0">
              <a:buNone/>
            </a:pPr>
            <a:r>
              <a:rPr lang="cs-CZ" sz="1600" dirty="0"/>
              <a:t>Macoun, J. Významné bitvy v Čechách a na </a:t>
            </a:r>
            <a:r>
              <a:rPr lang="cs-CZ" sz="1600" dirty="0" smtClean="0"/>
              <a:t>Moravě.1</a:t>
            </a:r>
            <a:r>
              <a:rPr lang="cs-CZ" sz="1600" dirty="0"/>
              <a:t>. vyd. Brno: </a:t>
            </a:r>
            <a:r>
              <a:rPr lang="cs-CZ" sz="1600" dirty="0" err="1"/>
              <a:t>Computer</a:t>
            </a:r>
            <a:r>
              <a:rPr lang="cs-CZ" sz="1600" dirty="0"/>
              <a:t> </a:t>
            </a:r>
            <a:r>
              <a:rPr lang="cs-CZ" sz="1600" dirty="0" err="1"/>
              <a:t>Press</a:t>
            </a:r>
            <a:r>
              <a:rPr lang="cs-CZ" sz="1600" dirty="0"/>
              <a:t>, a.s., 2007. s. </a:t>
            </a:r>
            <a:r>
              <a:rPr lang="cs-CZ" sz="1600" dirty="0" smtClean="0"/>
              <a:t>45 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ISBN </a:t>
            </a:r>
            <a:r>
              <a:rPr lang="cs-CZ" sz="1600" dirty="0" smtClean="0"/>
              <a:t>978-80-251-1478-0</a:t>
            </a:r>
          </a:p>
          <a:p>
            <a:pPr marL="0" indent="0">
              <a:buNone/>
            </a:pPr>
            <a:r>
              <a:rPr lang="cs-CZ" sz="1600" dirty="0"/>
              <a:t>Macoun, J. Významné bitvy v Čechách a na </a:t>
            </a:r>
            <a:r>
              <a:rPr lang="cs-CZ" sz="1600" dirty="0" smtClean="0"/>
              <a:t>Moravě.1</a:t>
            </a:r>
            <a:r>
              <a:rPr lang="cs-CZ" sz="1600" dirty="0"/>
              <a:t>. vyd. Brno: </a:t>
            </a:r>
            <a:r>
              <a:rPr lang="cs-CZ" sz="1600" dirty="0" err="1"/>
              <a:t>Computer</a:t>
            </a:r>
            <a:r>
              <a:rPr lang="cs-CZ" sz="1600" dirty="0"/>
              <a:t> </a:t>
            </a:r>
            <a:r>
              <a:rPr lang="cs-CZ" sz="1600" dirty="0" err="1"/>
              <a:t>Press</a:t>
            </a:r>
            <a:r>
              <a:rPr lang="cs-CZ" sz="1600" dirty="0"/>
              <a:t>, a.s., 2007. s. </a:t>
            </a:r>
            <a:r>
              <a:rPr lang="cs-CZ" sz="1600" dirty="0" smtClean="0"/>
              <a:t>45 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ISBN </a:t>
            </a:r>
            <a:r>
              <a:rPr lang="cs-CZ" sz="1600" dirty="0" smtClean="0"/>
              <a:t>978-80-251-1478-0</a:t>
            </a:r>
          </a:p>
          <a:p>
            <a:pPr marL="0" indent="0">
              <a:buNone/>
            </a:pPr>
            <a:r>
              <a:rPr lang="cs-CZ" sz="1600" dirty="0"/>
              <a:t>Macoun, J. Významné bitvy v Čechách a na </a:t>
            </a:r>
            <a:r>
              <a:rPr lang="cs-CZ" sz="1600" dirty="0" smtClean="0"/>
              <a:t>Moravě.1</a:t>
            </a:r>
            <a:r>
              <a:rPr lang="cs-CZ" sz="1600" dirty="0"/>
              <a:t>. vyd. Brno: </a:t>
            </a:r>
            <a:r>
              <a:rPr lang="cs-CZ" sz="1600" dirty="0" err="1"/>
              <a:t>Computer</a:t>
            </a:r>
            <a:r>
              <a:rPr lang="cs-CZ" sz="1600" dirty="0"/>
              <a:t> </a:t>
            </a:r>
            <a:r>
              <a:rPr lang="cs-CZ" sz="1600" dirty="0" err="1"/>
              <a:t>Press</a:t>
            </a:r>
            <a:r>
              <a:rPr lang="cs-CZ" sz="1600" dirty="0"/>
              <a:t>, a.s., 2007. s. </a:t>
            </a:r>
            <a:r>
              <a:rPr lang="cs-CZ" sz="1600" dirty="0" smtClean="0"/>
              <a:t>40 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ISBN </a:t>
            </a:r>
            <a:r>
              <a:rPr lang="cs-CZ" sz="1600" dirty="0" smtClean="0"/>
              <a:t>978-80-251-1478-0</a:t>
            </a:r>
          </a:p>
          <a:p>
            <a:pPr marL="0" indent="0">
              <a:buNone/>
            </a:pPr>
            <a:r>
              <a:rPr lang="cs-CZ" sz="1600" dirty="0"/>
              <a:t>Macoun, J. Významné bitvy v Čechách a na </a:t>
            </a:r>
            <a:r>
              <a:rPr lang="cs-CZ" sz="1600" dirty="0" smtClean="0"/>
              <a:t>Moravě.1</a:t>
            </a:r>
            <a:r>
              <a:rPr lang="cs-CZ" sz="1600" dirty="0"/>
              <a:t>. vyd. Brno: </a:t>
            </a:r>
            <a:r>
              <a:rPr lang="cs-CZ" sz="1600" dirty="0" err="1"/>
              <a:t>Computer</a:t>
            </a:r>
            <a:r>
              <a:rPr lang="cs-CZ" sz="1600" dirty="0"/>
              <a:t> </a:t>
            </a:r>
            <a:r>
              <a:rPr lang="cs-CZ" sz="1600" dirty="0" err="1"/>
              <a:t>Press</a:t>
            </a:r>
            <a:r>
              <a:rPr lang="cs-CZ" sz="1600" dirty="0"/>
              <a:t>, a.s., 2007. s. </a:t>
            </a:r>
            <a:r>
              <a:rPr lang="cs-CZ" sz="1600" dirty="0" smtClean="0"/>
              <a:t>39 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ISBN 978-80-251-1478-0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66423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405</Words>
  <Application>Microsoft Office PowerPoint</Application>
  <PresentationFormat>Předvádění na obrazovce (4:3)</PresentationFormat>
  <Paragraphs>64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České stavovské povstání Bitva na Bílé hoře</vt:lpstr>
      <vt:lpstr>České stavovské povstání</vt:lpstr>
      <vt:lpstr>Bitva na Bílé hoře   -  čeští stavové x císaři</vt:lpstr>
      <vt:lpstr>Prezentace aplikace PowerPoint</vt:lpstr>
      <vt:lpstr>???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Bitva na Bílé hoře</dc:title>
  <dc:creator>Karolina</dc:creator>
  <cp:lastModifiedBy>Karolina</cp:lastModifiedBy>
  <cp:revision>18</cp:revision>
  <dcterms:created xsi:type="dcterms:W3CDTF">2013-05-26T12:43:27Z</dcterms:created>
  <dcterms:modified xsi:type="dcterms:W3CDTF">2013-06-16T17:19:43Z</dcterms:modified>
</cp:coreProperties>
</file>